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95" r:id="rId5"/>
    <p:sldId id="323" r:id="rId6"/>
    <p:sldId id="321" r:id="rId7"/>
    <p:sldId id="314" r:id="rId8"/>
    <p:sldId id="322" r:id="rId9"/>
    <p:sldId id="260" r:id="rId10"/>
    <p:sldId id="296" r:id="rId11"/>
    <p:sldId id="325" r:id="rId12"/>
    <p:sldId id="326" r:id="rId13"/>
    <p:sldId id="261" r:id="rId14"/>
    <p:sldId id="327" r:id="rId15"/>
    <p:sldId id="256" r:id="rId16"/>
    <p:sldId id="32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BC2D00"/>
    <a:srgbClr val="821F00"/>
    <a:srgbClr val="CC3300"/>
    <a:srgbClr val="D26900"/>
    <a:srgbClr val="131339"/>
    <a:srgbClr val="1D1D57"/>
    <a:srgbClr val="000066"/>
    <a:srgbClr val="333399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CF2B-4FC7-48CA-B776-594340379AF0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FB226-3552-4A6F-BD16-24DD0DEE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37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CF2B-4FC7-48CA-B776-594340379AF0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FB226-3552-4A6F-BD16-24DD0DEE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1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CF2B-4FC7-48CA-B776-594340379AF0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FB226-3552-4A6F-BD16-24DD0DEE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3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CF2B-4FC7-48CA-B776-594340379AF0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FB226-3552-4A6F-BD16-24DD0DEE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6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CF2B-4FC7-48CA-B776-594340379AF0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FB226-3552-4A6F-BD16-24DD0DEE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9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CF2B-4FC7-48CA-B776-594340379AF0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FB226-3552-4A6F-BD16-24DD0DEE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69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CF2B-4FC7-48CA-B776-594340379AF0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FB226-3552-4A6F-BD16-24DD0DEE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96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CF2B-4FC7-48CA-B776-594340379AF0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FB226-3552-4A6F-BD16-24DD0DEE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16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CF2B-4FC7-48CA-B776-594340379AF0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FB226-3552-4A6F-BD16-24DD0DEE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1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CF2B-4FC7-48CA-B776-594340379AF0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FB226-3552-4A6F-BD16-24DD0DEE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50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CF2B-4FC7-48CA-B776-594340379AF0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FB226-3552-4A6F-BD16-24DD0DEE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77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3CF2B-4FC7-48CA-B776-594340379AF0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FB226-3552-4A6F-BD16-24DD0DEE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81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8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iagonal Stripe 15"/>
          <p:cNvSpPr/>
          <p:nvPr/>
        </p:nvSpPr>
        <p:spPr>
          <a:xfrm>
            <a:off x="0" y="0"/>
            <a:ext cx="4313343" cy="1145512"/>
          </a:xfrm>
          <a:prstGeom prst="diagStripe">
            <a:avLst>
              <a:gd name="adj" fmla="val 61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266700" dist="38100" dir="4020000" sx="112000" sy="112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Diagonal Stripe 16"/>
          <p:cNvSpPr/>
          <p:nvPr/>
        </p:nvSpPr>
        <p:spPr>
          <a:xfrm flipH="1" flipV="1">
            <a:off x="7858561" y="5722536"/>
            <a:ext cx="4313343" cy="1145512"/>
          </a:xfrm>
          <a:prstGeom prst="diagStripe">
            <a:avLst>
              <a:gd name="adj" fmla="val 61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266700" dist="38100" dir="13500000" sx="112000" sy="112000" algn="b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>
            <a:spLocks noGrp="1" noChangeArrowheads="1"/>
          </p:cNvSpPr>
          <p:nvPr/>
        </p:nvSpPr>
        <p:spPr bwMode="gray">
          <a:xfrm>
            <a:off x="2455599" y="5371306"/>
            <a:ext cx="8243887" cy="106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XÂY DỰNG HỆ </a:t>
            </a:r>
            <a:r>
              <a:rPr lang="en-US" alt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THỐNG </a:t>
            </a:r>
            <a:r>
              <a:rPr lang="vi-VN" alt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TẠO COMBO BÁN HÀNG TỰ ĐỘNG CHO WEBSITE </a:t>
            </a:r>
            <a:r>
              <a:rPr lang="vi-VN" sz="3200" dirty="0">
                <a:latin typeface="Arial" panose="020B0604020202020204" pitchFamily="34" charset="0"/>
                <a:cs typeface="Arial" panose="020B0604020202020204" pitchFamily="34" charset="0"/>
              </a:rPr>
              <a:t>Jewels N</a:t>
            </a:r>
            <a:endParaRPr lang="en-US" alt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604" y="2342372"/>
            <a:ext cx="303847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3962310" y="520413"/>
            <a:ext cx="6070893" cy="175432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5400" b="1" dirty="0">
                <a:ln w="0"/>
                <a:solidFill>
                  <a:srgbClr val="92D050"/>
                </a:solidFill>
                <a:effectLst>
                  <a:reflection blurRad="6350" stA="53000" endA="300" endPos="35500" dir="5400000" sy="-90000" algn="bl" rotWithShape="0"/>
                </a:effectLst>
              </a:rPr>
              <a:t>BÁO CÁO ĐỒ ÁN </a:t>
            </a:r>
          </a:p>
          <a:p>
            <a:pPr algn="ctr">
              <a:defRPr/>
            </a:pPr>
            <a:r>
              <a:rPr lang="en-US" sz="5400" b="1" dirty="0">
                <a:ln w="0"/>
                <a:solidFill>
                  <a:srgbClr val="92D050"/>
                </a:solidFill>
                <a:effectLst>
                  <a:reflection blurRad="6350" stA="53000" endA="300" endPos="35500" dir="5400000" sy="-90000" algn="bl" rotWithShape="0"/>
                </a:effectLst>
              </a:rPr>
              <a:t>CHUYÊN NGÀNH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510570" y="2637788"/>
            <a:ext cx="459452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800" b="1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GVHD: BÙI THANH KHIẾT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282521" y="3338911"/>
            <a:ext cx="517160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800" b="1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SVTH: </a:t>
            </a:r>
            <a:r>
              <a:rPr lang="vi-VN" sz="2800" b="1" dirty="0" smtClean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ĐỔ THỊ HỒNG NHUNG</a:t>
            </a:r>
            <a:endParaRPr lang="en-US" sz="2800" b="1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47579" y="4254572"/>
            <a:ext cx="186461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4000" b="1">
                <a:ln w="0"/>
                <a:solidFill>
                  <a:schemeClr val="accent4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ĐỀ TÀI</a:t>
            </a:r>
          </a:p>
        </p:txBody>
      </p:sp>
      <p:pic>
        <p:nvPicPr>
          <p:cNvPr id="1026" name="Picture 2" descr="Cổng Thông Tin Đào Tạo-Đại Học Thủ Dầu Một-Phòng Đào Tạo Đại Học-TDDMDHC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00" cy="214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03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072" y="493776"/>
            <a:ext cx="2558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Sơ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đồ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use case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67388" y="1038225"/>
            <a:ext cx="2742562" cy="34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59" y="1247775"/>
            <a:ext cx="653986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0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072" y="493776"/>
            <a:ext cx="5726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Sơ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đồ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Chức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năng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phía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người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dùng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667388" y="1072243"/>
            <a:ext cx="5635316" cy="136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951" y="1378585"/>
            <a:ext cx="8485505" cy="490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94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072" y="493776"/>
            <a:ext cx="4901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Sơ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đồ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Chức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năng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phía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Admin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667388" y="1072243"/>
            <a:ext cx="5247637" cy="136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87" y="1257300"/>
            <a:ext cx="90963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82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8957" y="3037364"/>
            <a:ext cx="679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Kết</a:t>
            </a:r>
            <a:r>
              <a:rPr lang="en-US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luận</a:t>
            </a:r>
            <a:endParaRPr lang="en-U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3912767" y="2830850"/>
            <a:ext cx="914400" cy="91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50800" dir="5400000" sx="42000" sy="42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 rot="19094625">
            <a:off x="9511131" y="5446635"/>
            <a:ext cx="2872094" cy="52120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 rot="19094625">
            <a:off x="10629041" y="5907318"/>
            <a:ext cx="1582831" cy="52120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19094625">
            <a:off x="9578305" y="5041021"/>
            <a:ext cx="1653968" cy="52120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 rot="19094625">
            <a:off x="-103687" y="981315"/>
            <a:ext cx="2872094" cy="52120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19094625">
            <a:off x="1014223" y="1441998"/>
            <a:ext cx="1582831" cy="52120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19094625">
            <a:off x="-36513" y="575701"/>
            <a:ext cx="1653968" cy="52120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9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514600" y="1600200"/>
            <a:ext cx="7162800" cy="3657600"/>
            <a:chOff x="528" y="1200"/>
            <a:chExt cx="4752" cy="2352"/>
          </a:xfrm>
        </p:grpSpPr>
        <p:sp>
          <p:nvSpPr>
            <p:cNvPr id="6" name="AutoShape 3"/>
            <p:cNvSpPr>
              <a:spLocks noChangeArrowheads="1"/>
            </p:cNvSpPr>
            <p:nvPr/>
          </p:nvSpPr>
          <p:spPr bwMode="ltGray">
            <a:xfrm>
              <a:off x="3504" y="1728"/>
              <a:ext cx="1776" cy="1824"/>
            </a:xfrm>
            <a:prstGeom prst="chevron">
              <a:avLst>
                <a:gd name="adj" fmla="val 16468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38100">
              <a:solidFill>
                <a:srgbClr val="EAEAEA"/>
              </a:solidFill>
              <a:miter lim="800000"/>
              <a:headEnd/>
              <a:tailEnd/>
            </a:ln>
            <a:effectLst>
              <a:outerShdw dist="109250" dir="3267739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7" name="AutoShape 4"/>
            <p:cNvSpPr>
              <a:spLocks noChangeArrowheads="1"/>
            </p:cNvSpPr>
            <p:nvPr/>
          </p:nvSpPr>
          <p:spPr bwMode="ltGray">
            <a:xfrm>
              <a:off x="2016" y="1728"/>
              <a:ext cx="1872" cy="1824"/>
            </a:xfrm>
            <a:prstGeom prst="chevron">
              <a:avLst>
                <a:gd name="adj" fmla="val 17842"/>
              </a:avLst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38100">
              <a:solidFill>
                <a:srgbClr val="EAEAEA"/>
              </a:solidFill>
              <a:miter lim="800000"/>
              <a:headEnd/>
              <a:tailEnd/>
            </a:ln>
            <a:effectLst>
              <a:outerShdw dist="109250" dir="3267739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8" name="AutoShape 5"/>
            <p:cNvSpPr>
              <a:spLocks noChangeArrowheads="1"/>
            </p:cNvSpPr>
            <p:nvPr/>
          </p:nvSpPr>
          <p:spPr bwMode="ltGray">
            <a:xfrm>
              <a:off x="528" y="1728"/>
              <a:ext cx="1872" cy="1824"/>
            </a:xfrm>
            <a:prstGeom prst="chevron">
              <a:avLst>
                <a:gd name="adj" fmla="val 17842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38100">
              <a:solidFill>
                <a:srgbClr val="EAEAEA"/>
              </a:solidFill>
              <a:miter lim="800000"/>
              <a:headEnd/>
              <a:tailEnd/>
            </a:ln>
            <a:effectLst>
              <a:outerShdw dist="109250" dir="3267739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ltGray">
            <a:xfrm>
              <a:off x="672" y="1200"/>
              <a:ext cx="1293" cy="36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38100" algn="ctr">
              <a:solidFill>
                <a:srgbClr val="FFFFFF"/>
              </a:solidFill>
              <a:round/>
              <a:headEnd/>
              <a:tailEnd/>
            </a:ln>
            <a:effectLst>
              <a:outerShdw dist="63500" dir="3187806" algn="ctr" rotWithShape="0">
                <a:srgbClr val="001D3A"/>
              </a:outerShdw>
            </a:effec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2000" b="1">
                  <a:solidFill>
                    <a:schemeClr val="bg1"/>
                  </a:solidFill>
                </a:rPr>
                <a:t>Kết quả</a:t>
              </a:r>
            </a:p>
          </p:txBody>
        </p:sp>
        <p:sp>
          <p:nvSpPr>
            <p:cNvPr id="10" name="AutoShape 7"/>
            <p:cNvSpPr>
              <a:spLocks noChangeArrowheads="1"/>
            </p:cNvSpPr>
            <p:nvPr/>
          </p:nvSpPr>
          <p:spPr bwMode="ltGray">
            <a:xfrm>
              <a:off x="2133" y="1200"/>
              <a:ext cx="1295" cy="36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38100" algn="ctr">
              <a:solidFill>
                <a:srgbClr val="FFFFFF"/>
              </a:solidFill>
              <a:round/>
              <a:headEnd/>
              <a:tailEnd/>
            </a:ln>
            <a:effectLst>
              <a:outerShdw dist="63500" dir="3187806" algn="ctr" rotWithShape="0">
                <a:srgbClr val="001D3A"/>
              </a:outerShdw>
            </a:effec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2000" b="1">
                  <a:solidFill>
                    <a:schemeClr val="bg1"/>
                  </a:solidFill>
                </a:rPr>
                <a:t>Hạn chế</a:t>
              </a:r>
            </a:p>
          </p:txBody>
        </p:sp>
        <p:sp>
          <p:nvSpPr>
            <p:cNvPr id="11" name="AutoShape 8"/>
            <p:cNvSpPr>
              <a:spLocks noChangeArrowheads="1"/>
            </p:cNvSpPr>
            <p:nvPr/>
          </p:nvSpPr>
          <p:spPr bwMode="ltGray">
            <a:xfrm>
              <a:off x="3600" y="1200"/>
              <a:ext cx="1451" cy="36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38100" algn="ctr">
              <a:solidFill>
                <a:srgbClr val="FFFFFF"/>
              </a:solidFill>
              <a:round/>
              <a:headEnd/>
              <a:tailEnd/>
            </a:ln>
            <a:effectLst>
              <a:outerShdw dist="63500" dir="3187806" algn="ctr" rotWithShape="0">
                <a:srgbClr val="001D3A"/>
              </a:outerShdw>
            </a:effec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en-US" sz="2000" b="1">
                  <a:solidFill>
                    <a:schemeClr val="bg1"/>
                  </a:solidFill>
                </a:rPr>
                <a:t>Hướng phát triển</a:t>
              </a:r>
            </a:p>
          </p:txBody>
        </p:sp>
      </p:grpSp>
      <p:sp>
        <p:nvSpPr>
          <p:cNvPr id="3" name="TextBox 2"/>
          <p:cNvSpPr txBox="1">
            <a:spLocks noChangeArrowheads="1"/>
          </p:cNvSpPr>
          <p:nvPr/>
        </p:nvSpPr>
        <p:spPr bwMode="gray">
          <a:xfrm>
            <a:off x="2962275" y="2659063"/>
            <a:ext cx="2090737" cy="259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 err="1"/>
              <a:t>Xây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dựng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được</a:t>
            </a:r>
            <a:r>
              <a:rPr lang="en-US" altLang="en-US" sz="1800" b="1" dirty="0"/>
              <a:t> 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/>
              <a:t>Website </a:t>
            </a:r>
            <a:r>
              <a:rPr lang="en-US" altLang="en-US" sz="1800" b="1" dirty="0" err="1"/>
              <a:t>bán</a:t>
            </a:r>
            <a:r>
              <a:rPr lang="en-US" altLang="en-US" sz="1800" b="1" dirty="0"/>
              <a:t> </a:t>
            </a:r>
            <a:r>
              <a:rPr lang="en-US" altLang="en-US" b="1" dirty="0" err="1" smtClean="0"/>
              <a:t>trang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sức</a:t>
            </a:r>
            <a:r>
              <a:rPr lang="en-US" altLang="en-US" sz="1800" b="1" dirty="0" smtClean="0"/>
              <a:t>  </a:t>
            </a:r>
            <a:r>
              <a:rPr lang="en-US" altLang="en-US" sz="1800" b="1" dirty="0" err="1"/>
              <a:t>với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giao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diện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đẹp</a:t>
            </a:r>
            <a:r>
              <a:rPr lang="en-US" altLang="en-US" sz="1800" b="1" dirty="0"/>
              <a:t> , </a:t>
            </a:r>
            <a:r>
              <a:rPr lang="en-US" altLang="en-US" sz="1800" b="1" dirty="0" err="1"/>
              <a:t>phù</a:t>
            </a:r>
            <a:r>
              <a:rPr lang="en-US" altLang="en-US" sz="1800" b="1" dirty="0"/>
              <a:t> </a:t>
            </a:r>
            <a:r>
              <a:rPr lang="en-US" altLang="en-US" sz="1800" b="1" dirty="0" err="1" smtClean="0"/>
              <a:t>hợp</a:t>
            </a:r>
            <a:r>
              <a:rPr lang="en-US" altLang="en-US" sz="1800" b="1" dirty="0" smtClean="0"/>
              <a:t>.</a:t>
            </a:r>
            <a:endParaRPr lang="en-US" altLang="en-US" sz="1800" b="1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gray">
          <a:xfrm>
            <a:off x="5253037" y="2540000"/>
            <a:ext cx="2085975" cy="259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 err="1"/>
              <a:t>Chưa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thêm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được</a:t>
            </a:r>
            <a:endParaRPr lang="en-US" altLang="en-US" sz="1800" b="1" dirty="0"/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 err="1"/>
              <a:t>Hệ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thống</a:t>
            </a:r>
            <a:r>
              <a:rPr lang="en-US" altLang="en-US" sz="1800" b="1" dirty="0"/>
              <a:t> </a:t>
            </a:r>
            <a:r>
              <a:rPr lang="en-US" altLang="en-US" b="1" dirty="0" err="1" smtClean="0"/>
              <a:t>tạo</a:t>
            </a:r>
            <a:r>
              <a:rPr lang="en-US" altLang="en-US" b="1" dirty="0" smtClean="0"/>
              <a:t> combo </a:t>
            </a:r>
            <a:r>
              <a:rPr lang="en-US" altLang="en-US" b="1" dirty="0" err="1" smtClean="0"/>
              <a:t>và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xử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lý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đơn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hàng</a:t>
            </a:r>
            <a:r>
              <a:rPr lang="en-US" altLang="en-US" sz="1800" b="1" dirty="0" smtClean="0"/>
              <a:t> </a:t>
            </a:r>
            <a:r>
              <a:rPr lang="en-US" altLang="en-US" sz="1800" b="1" dirty="0" err="1"/>
              <a:t>vào</a:t>
            </a:r>
            <a:r>
              <a:rPr lang="en-US" altLang="en-US" sz="1800" b="1" dirty="0"/>
              <a:t> website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gray">
          <a:xfrm>
            <a:off x="7485062" y="2562225"/>
            <a:ext cx="2046288" cy="259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 err="1"/>
              <a:t>Thêm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hệ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thống</a:t>
            </a:r>
            <a:endParaRPr lang="en-US" altLang="en-US" sz="1800" b="1" dirty="0"/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b="1" dirty="0" err="1" smtClean="0"/>
              <a:t>Tạo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combo,chat</a:t>
            </a:r>
            <a:r>
              <a:rPr lang="en-US" altLang="en-US" b="1" dirty="0" smtClean="0"/>
              <a:t>       box, </a:t>
            </a:r>
            <a:r>
              <a:rPr lang="en-US" altLang="en-US" b="1" dirty="0" err="1" smtClean="0"/>
              <a:t>thanh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toán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ol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và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xử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lý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hủy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đơn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hàng</a:t>
            </a:r>
            <a:endParaRPr lang="en-US" altLang="en-US" sz="1800" b="1" dirty="0"/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 err="1"/>
              <a:t>Vào</a:t>
            </a:r>
            <a:r>
              <a:rPr lang="en-US" altLang="en-US" sz="1800" b="1" dirty="0"/>
              <a:t> website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67388" y="1072243"/>
            <a:ext cx="1467380" cy="136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6072" y="493776"/>
            <a:ext cx="1558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Kết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luận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29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2D00">
            <a:alpha val="8078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644201" y="1027443"/>
            <a:ext cx="4783016" cy="4783016"/>
          </a:xfrm>
          <a:prstGeom prst="ellipse">
            <a:avLst/>
          </a:prstGeom>
          <a:solidFill>
            <a:srgbClr val="131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28800" y="0"/>
            <a:ext cx="10363200" cy="5094514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/>
            </a:glow>
            <a:outerShdw blurRad="749300" dist="50800" dir="16920000" algn="ctr" rotWithShape="0">
              <a:srgbClr val="000000">
                <a:alpha val="43137"/>
              </a:srgbClr>
            </a:outerShdw>
            <a:reflection stA="98000" endPos="0" dist="50800" dir="5400000" sy="-100000" algn="bl" rotWithShape="0"/>
            <a:softEdge rad="419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669319" y="2790433"/>
            <a:ext cx="8712642" cy="1277135"/>
            <a:chOff x="1669319" y="2853731"/>
            <a:chExt cx="8712642" cy="127713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1669319" y="3065008"/>
              <a:ext cx="8712642" cy="707886"/>
            </a:xfrm>
            <a:prstGeom prst="rect">
              <a:avLst/>
            </a:prstGeom>
            <a:noFill/>
            <a:effectLst>
              <a:glow rad="12700">
                <a:schemeClr val="accent1"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b="1" spc="-300" smtClean="0">
                  <a:solidFill>
                    <a:schemeClr val="bg1"/>
                  </a:solidFill>
                  <a:effectLst>
                    <a:outerShdw blurRad="457200" dist="63500" dir="9120000" sx="101000" sy="101000" algn="ctr" rotWithShape="0">
                      <a:srgbClr val="000000">
                        <a:alpha val="50000"/>
                      </a:srgbClr>
                    </a:outerShdw>
                  </a:effectLst>
                  <a:latin typeface="Consolas" panose="020B0609020204030204" pitchFamily="49" charset="0"/>
                </a:rPr>
                <a:t>Cám ơn mọi người đã chú ý lắng nghe</a:t>
              </a:r>
              <a:endParaRPr lang="en-US" sz="4000" b="1" spc="-300">
                <a:solidFill>
                  <a:schemeClr val="bg1"/>
                </a:solidFill>
                <a:effectLst>
                  <a:outerShdw blurRad="457200" dist="63500" dir="9120000" sx="101000" sy="101000" algn="ctr" rotWithShape="0">
                    <a:srgbClr val="000000">
                      <a:alpha val="50000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1" name="Parallelogram 10"/>
            <p:cNvSpPr/>
            <p:nvPr/>
          </p:nvSpPr>
          <p:spPr>
            <a:xfrm flipV="1">
              <a:off x="3011156" y="2853731"/>
              <a:ext cx="6169688" cy="70336"/>
            </a:xfrm>
            <a:prstGeom prst="parallelogram">
              <a:avLst>
                <a:gd name="adj" fmla="val 824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457200" dist="63500" dir="9120000" sx="101000" sy="101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2" name="Parallelogram 11"/>
            <p:cNvSpPr/>
            <p:nvPr/>
          </p:nvSpPr>
          <p:spPr>
            <a:xfrm flipH="1" flipV="1">
              <a:off x="3011156" y="4060530"/>
              <a:ext cx="6169688" cy="70336"/>
            </a:xfrm>
            <a:prstGeom prst="parallelogram">
              <a:avLst>
                <a:gd name="adj" fmla="val 8244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457200" dist="63500" dir="9120000" sx="101000" sy="101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98871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AJLEPSZE OBRAZY, ZDJĘCIA I ZASOBY WEKTOROWE STOCK (Demo: 26,201) | Adobe 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836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bg1">
                <a:lumMod val="95000"/>
              </a:schemeClr>
            </a:gs>
            <a:gs pos="83000">
              <a:schemeClr val="bg1">
                <a:lumMod val="85000"/>
              </a:schemeClr>
            </a:gs>
            <a:gs pos="99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/>
          <p:cNvCxnSpPr/>
          <p:nvPr/>
        </p:nvCxnSpPr>
        <p:spPr>
          <a:xfrm>
            <a:off x="4992799" y="640583"/>
            <a:ext cx="60290" cy="557683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1269075" y="495190"/>
            <a:ext cx="9755516" cy="2458156"/>
            <a:chOff x="1236249" y="746224"/>
            <a:chExt cx="9755516" cy="2458156"/>
          </a:xfrm>
        </p:grpSpPr>
        <p:grpSp>
          <p:nvGrpSpPr>
            <p:cNvPr id="46" name="Group 45"/>
            <p:cNvGrpSpPr/>
            <p:nvPr/>
          </p:nvGrpSpPr>
          <p:grpSpPr>
            <a:xfrm>
              <a:off x="1236249" y="884255"/>
              <a:ext cx="5036137" cy="2320125"/>
              <a:chOff x="1236249" y="884255"/>
              <a:chExt cx="5036137" cy="2320125"/>
            </a:xfrm>
          </p:grpSpPr>
          <p:sp>
            <p:nvSpPr>
              <p:cNvPr id="3" name="Pentagon 2"/>
              <p:cNvSpPr/>
              <p:nvPr/>
            </p:nvSpPr>
            <p:spPr>
              <a:xfrm>
                <a:off x="4938443" y="884255"/>
                <a:ext cx="1333943" cy="1014884"/>
              </a:xfrm>
              <a:prstGeom prst="homePlate">
                <a:avLst>
                  <a:gd name="adj" fmla="val 27541"/>
                </a:avLst>
              </a:prstGeom>
              <a:gradFill flip="none" rotWithShape="1">
                <a:gsLst>
                  <a:gs pos="0">
                    <a:srgbClr val="00A8D0"/>
                  </a:gs>
                  <a:gs pos="74000">
                    <a:srgbClr val="01CFFF"/>
                  </a:gs>
                  <a:gs pos="83000">
                    <a:srgbClr val="00CCFF"/>
                  </a:gs>
                  <a:gs pos="100000">
                    <a:srgbClr val="69E2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b="1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01</a:t>
                </a:r>
                <a:endParaRPr lang="en-US" sz="4800" b="1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540774" y="2189496"/>
                <a:ext cx="3024000" cy="1014884"/>
              </a:xfrm>
              <a:prstGeom prst="rect">
                <a:avLst/>
              </a:prstGeom>
              <a:gradFill flip="none" rotWithShape="1">
                <a:gsLst>
                  <a:gs pos="0">
                    <a:srgbClr val="00A8D0"/>
                  </a:gs>
                  <a:gs pos="74000">
                    <a:srgbClr val="01CFFF"/>
                  </a:gs>
                  <a:gs pos="83000">
                    <a:srgbClr val="00CCFF"/>
                  </a:gs>
                  <a:gs pos="100000">
                    <a:srgbClr val="69E2FF"/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Parallelogram 12"/>
              <p:cNvSpPr/>
              <p:nvPr/>
            </p:nvSpPr>
            <p:spPr>
              <a:xfrm rot="20342530">
                <a:off x="1236249" y="1572284"/>
                <a:ext cx="4036422" cy="940729"/>
              </a:xfrm>
              <a:prstGeom prst="parallelogram">
                <a:avLst>
                  <a:gd name="adj" fmla="val 37147"/>
                </a:avLst>
              </a:prstGeom>
              <a:gradFill flip="none" rotWithShape="1">
                <a:gsLst>
                  <a:gs pos="0">
                    <a:srgbClr val="00A8D0"/>
                  </a:gs>
                  <a:gs pos="74000">
                    <a:srgbClr val="01CFFF"/>
                  </a:gs>
                  <a:gs pos="83000">
                    <a:srgbClr val="00CCFF"/>
                  </a:gs>
                  <a:gs pos="100000">
                    <a:srgbClr val="69E2FF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1" name="Straight Connector 40"/>
            <p:cNvCxnSpPr/>
            <p:nvPr/>
          </p:nvCxnSpPr>
          <p:spPr>
            <a:xfrm flipV="1">
              <a:off x="6579317" y="846707"/>
              <a:ext cx="0" cy="108998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690874" y="746224"/>
              <a:ext cx="43008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800" dirty="0" err="1"/>
                <a:t>Tổng</a:t>
              </a:r>
              <a:r>
                <a:rPr lang="en-US" altLang="en-US" sz="2800" dirty="0"/>
                <a:t> </a:t>
              </a:r>
              <a:r>
                <a:rPr lang="en-US" altLang="en-US" sz="2800" dirty="0" err="1"/>
                <a:t>quan</a:t>
              </a:r>
              <a:r>
                <a:rPr lang="en-US" altLang="en-US" sz="2800" dirty="0"/>
                <a:t> </a:t>
              </a:r>
              <a:r>
                <a:rPr lang="en-US" altLang="en-US" sz="2800" dirty="0" err="1"/>
                <a:t>về</a:t>
              </a:r>
              <a:r>
                <a:rPr lang="en-US" altLang="en-US" sz="2800" dirty="0"/>
                <a:t> </a:t>
              </a:r>
              <a:r>
                <a:rPr lang="en-US" altLang="en-US" sz="2800" dirty="0" err="1"/>
                <a:t>đề</a:t>
              </a:r>
              <a:r>
                <a:rPr lang="en-US" altLang="en-US" sz="2800" dirty="0"/>
                <a:t> </a:t>
              </a:r>
              <a:r>
                <a:rPr lang="en-US" altLang="en-US" sz="2800" dirty="0" err="1"/>
                <a:t>tài</a:t>
              </a:r>
              <a:endParaRPr lang="en-US" altLang="en-US" sz="2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663518" y="2018013"/>
            <a:ext cx="8435096" cy="1875864"/>
            <a:chOff x="2602065" y="2354928"/>
            <a:chExt cx="8435096" cy="1875864"/>
          </a:xfrm>
        </p:grpSpPr>
        <p:grpSp>
          <p:nvGrpSpPr>
            <p:cNvPr id="47" name="Group 46"/>
            <p:cNvGrpSpPr/>
            <p:nvPr/>
          </p:nvGrpSpPr>
          <p:grpSpPr>
            <a:xfrm>
              <a:off x="2602065" y="2436223"/>
              <a:ext cx="3665475" cy="1794569"/>
              <a:chOff x="2602065" y="2436223"/>
              <a:chExt cx="3665475" cy="1794569"/>
            </a:xfrm>
          </p:grpSpPr>
          <p:sp>
            <p:nvSpPr>
              <p:cNvPr id="5" name="Pentagon 4"/>
              <p:cNvSpPr/>
              <p:nvPr/>
            </p:nvSpPr>
            <p:spPr>
              <a:xfrm>
                <a:off x="4933597" y="2436223"/>
                <a:ext cx="1333943" cy="1008685"/>
              </a:xfrm>
              <a:prstGeom prst="homePlate">
                <a:avLst>
                  <a:gd name="adj" fmla="val 27541"/>
                </a:avLst>
              </a:prstGeom>
              <a:gradFill>
                <a:gsLst>
                  <a:gs pos="0">
                    <a:srgbClr val="D27D00"/>
                  </a:gs>
                  <a:gs pos="74000">
                    <a:srgbClr val="FF9900"/>
                  </a:gs>
                  <a:gs pos="83000">
                    <a:srgbClr val="FF9D0D"/>
                  </a:gs>
                  <a:gs pos="100000">
                    <a:srgbClr val="FFAE37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b="1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02</a:t>
                </a:r>
                <a:endParaRPr lang="en-US" sz="4800" b="1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850768" y="3215908"/>
                <a:ext cx="1714006" cy="1014884"/>
              </a:xfrm>
              <a:prstGeom prst="rect">
                <a:avLst/>
              </a:prstGeom>
              <a:gradFill flip="none" rotWithShape="1">
                <a:gsLst>
                  <a:gs pos="0">
                    <a:srgbClr val="D27D00"/>
                  </a:gs>
                  <a:gs pos="74000">
                    <a:srgbClr val="FF9900"/>
                  </a:gs>
                  <a:gs pos="83000">
                    <a:srgbClr val="FF9D0D"/>
                  </a:gs>
                  <a:gs pos="100000">
                    <a:srgbClr val="FFAE37"/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Parallelogram 13"/>
              <p:cNvSpPr/>
              <p:nvPr/>
            </p:nvSpPr>
            <p:spPr>
              <a:xfrm rot="20342530">
                <a:off x="2602065" y="2861797"/>
                <a:ext cx="2587698" cy="937554"/>
              </a:xfrm>
              <a:prstGeom prst="parallelogram">
                <a:avLst>
                  <a:gd name="adj" fmla="val 37147"/>
                </a:avLst>
              </a:prstGeom>
              <a:gradFill flip="none" rotWithShape="1">
                <a:gsLst>
                  <a:gs pos="0">
                    <a:srgbClr val="D27D00"/>
                  </a:gs>
                  <a:gs pos="74000">
                    <a:srgbClr val="FF9900"/>
                  </a:gs>
                  <a:gs pos="83000">
                    <a:srgbClr val="FF9D0D"/>
                  </a:gs>
                  <a:gs pos="100000">
                    <a:srgbClr val="FFAE37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" name="Straight Connector 39"/>
            <p:cNvCxnSpPr/>
            <p:nvPr/>
          </p:nvCxnSpPr>
          <p:spPr>
            <a:xfrm flipV="1">
              <a:off x="6617006" y="2395575"/>
              <a:ext cx="0" cy="108998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736270" y="2354928"/>
              <a:ext cx="43008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800" dirty="0" err="1">
                  <a:latin typeface="+mj-lt"/>
                </a:rPr>
                <a:t>H</a:t>
              </a:r>
              <a:r>
                <a:rPr lang="en-US" altLang="en-US" sz="2800" dirty="0" err="1" smtClean="0">
                  <a:latin typeface="+mj-lt"/>
                </a:rPr>
                <a:t>ệ</a:t>
              </a:r>
              <a:r>
                <a:rPr lang="en-US" altLang="en-US" sz="2800" dirty="0" smtClean="0">
                  <a:latin typeface="+mj-lt"/>
                </a:rPr>
                <a:t> </a:t>
              </a:r>
              <a:r>
                <a:rPr lang="en-US" altLang="en-US" sz="2800" dirty="0" err="1">
                  <a:latin typeface="+mj-lt"/>
                </a:rPr>
                <a:t>thống</a:t>
              </a:r>
              <a:r>
                <a:rPr lang="en-US" altLang="en-US" sz="2800" dirty="0">
                  <a:latin typeface="+mj-lt"/>
                </a:rPr>
                <a:t> </a:t>
              </a:r>
              <a:r>
                <a:rPr lang="vi-VN" altLang="en-US" sz="2800" dirty="0">
                  <a:latin typeface="+mj-lt"/>
                </a:rPr>
                <a:t>t</a:t>
              </a:r>
              <a:r>
                <a:rPr lang="vi-VN" altLang="en-US" sz="2800" dirty="0" smtClean="0">
                  <a:latin typeface="+mj-lt"/>
                </a:rPr>
                <a:t>ạo combo</a:t>
              </a:r>
              <a:endParaRPr lang="en-US" altLang="en-US" sz="2800" dirty="0">
                <a:latin typeface="+mj-lt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693611" y="4997201"/>
            <a:ext cx="7405003" cy="1652592"/>
            <a:chOff x="3581916" y="3723350"/>
            <a:chExt cx="7405003" cy="1652592"/>
          </a:xfrm>
        </p:grpSpPr>
        <p:grpSp>
          <p:nvGrpSpPr>
            <p:cNvPr id="48" name="Group 47"/>
            <p:cNvGrpSpPr/>
            <p:nvPr/>
          </p:nvGrpSpPr>
          <p:grpSpPr>
            <a:xfrm>
              <a:off x="3581916" y="3940820"/>
              <a:ext cx="2693421" cy="1435122"/>
              <a:chOff x="3581916" y="3940820"/>
              <a:chExt cx="2693421" cy="1435122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818576" y="4371106"/>
                <a:ext cx="746198" cy="1004836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Parallelogram 14"/>
              <p:cNvSpPr/>
              <p:nvPr/>
            </p:nvSpPr>
            <p:spPr>
              <a:xfrm rot="20342530">
                <a:off x="3581916" y="4182371"/>
                <a:ext cx="1575337" cy="943031"/>
              </a:xfrm>
              <a:prstGeom prst="parallelogram">
                <a:avLst>
                  <a:gd name="adj" fmla="val 37147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Pentagon 5"/>
              <p:cNvSpPr/>
              <p:nvPr/>
            </p:nvSpPr>
            <p:spPr>
              <a:xfrm>
                <a:off x="4941394" y="3940820"/>
                <a:ext cx="1333943" cy="1011342"/>
              </a:xfrm>
              <a:prstGeom prst="homePlate">
                <a:avLst>
                  <a:gd name="adj" fmla="val 27541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04</a:t>
                </a:r>
                <a:endParaRPr lang="en-US" sz="48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27" name="Straight Connector 26"/>
            <p:cNvCxnSpPr/>
            <p:nvPr/>
          </p:nvCxnSpPr>
          <p:spPr>
            <a:xfrm flipV="1">
              <a:off x="6599111" y="3862182"/>
              <a:ext cx="0" cy="108998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6686028" y="3723350"/>
              <a:ext cx="43008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800" dirty="0" err="1" smtClean="0"/>
                <a:t>Kết</a:t>
              </a:r>
              <a:r>
                <a:rPr lang="en-US" altLang="en-US" sz="2800" dirty="0" smtClean="0"/>
                <a:t> </a:t>
              </a:r>
              <a:r>
                <a:rPr lang="en-US" altLang="en-US" sz="2800" dirty="0" err="1" smtClean="0"/>
                <a:t>luận</a:t>
              </a:r>
              <a:endParaRPr lang="en-US" altLang="en-US" sz="28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93611" y="3385871"/>
            <a:ext cx="7405003" cy="1652592"/>
            <a:chOff x="3581916" y="3723350"/>
            <a:chExt cx="7405003" cy="1652592"/>
          </a:xfrm>
        </p:grpSpPr>
        <p:grpSp>
          <p:nvGrpSpPr>
            <p:cNvPr id="26" name="Group 25"/>
            <p:cNvGrpSpPr/>
            <p:nvPr/>
          </p:nvGrpSpPr>
          <p:grpSpPr>
            <a:xfrm>
              <a:off x="3581916" y="3940820"/>
              <a:ext cx="2685624" cy="1435122"/>
              <a:chOff x="3581916" y="3940820"/>
              <a:chExt cx="2685624" cy="1435122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3818576" y="4371106"/>
                <a:ext cx="746198" cy="1004836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74000">
                    <a:schemeClr val="tx1">
                      <a:lumMod val="75000"/>
                      <a:lumOff val="25000"/>
                    </a:schemeClr>
                  </a:gs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Parallelogram 30"/>
              <p:cNvSpPr/>
              <p:nvPr/>
            </p:nvSpPr>
            <p:spPr>
              <a:xfrm rot="20342530">
                <a:off x="3581916" y="4192841"/>
                <a:ext cx="1575337" cy="943031"/>
              </a:xfrm>
              <a:prstGeom prst="parallelogram">
                <a:avLst>
                  <a:gd name="adj" fmla="val 37147"/>
                </a:avLst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74000">
                    <a:schemeClr val="tx1">
                      <a:lumMod val="75000"/>
                      <a:lumOff val="25000"/>
                    </a:schemeClr>
                  </a:gs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Pentagon 31"/>
              <p:cNvSpPr/>
              <p:nvPr/>
            </p:nvSpPr>
            <p:spPr>
              <a:xfrm>
                <a:off x="4933597" y="3940820"/>
                <a:ext cx="1333943" cy="1011342"/>
              </a:xfrm>
              <a:prstGeom prst="homePlate">
                <a:avLst>
                  <a:gd name="adj" fmla="val 27541"/>
                </a:avLst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74000">
                    <a:schemeClr val="tx1">
                      <a:lumMod val="75000"/>
                      <a:lumOff val="25000"/>
                    </a:schemeClr>
                  </a:gs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03</a:t>
                </a:r>
                <a:endParaRPr lang="en-US" sz="48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28" name="Straight Connector 27"/>
            <p:cNvCxnSpPr/>
            <p:nvPr/>
          </p:nvCxnSpPr>
          <p:spPr>
            <a:xfrm flipV="1">
              <a:off x="6599111" y="3862182"/>
              <a:ext cx="0" cy="108998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686028" y="3723350"/>
              <a:ext cx="43008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800" dirty="0" err="1"/>
                <a:t>Nội</a:t>
              </a:r>
              <a:r>
                <a:rPr lang="en-US" altLang="en-US" sz="2800" dirty="0"/>
                <a:t> dung </a:t>
              </a:r>
              <a:r>
                <a:rPr lang="en-US" altLang="en-US" sz="2800" dirty="0" err="1"/>
                <a:t>thực</a:t>
              </a:r>
              <a:r>
                <a:rPr lang="en-US" altLang="en-US" sz="2800" dirty="0"/>
                <a:t> </a:t>
              </a:r>
              <a:r>
                <a:rPr lang="en-US" altLang="en-US" sz="2800" dirty="0" err="1"/>
                <a:t>hiện</a:t>
              </a:r>
              <a:endParaRPr lang="en-US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5355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 flipV="1">
            <a:off x="3011156" y="2853731"/>
            <a:ext cx="6169688" cy="70336"/>
          </a:xfrm>
          <a:prstGeom prst="parallelogram">
            <a:avLst>
              <a:gd name="adj" fmla="val 8244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0252" y="3040285"/>
            <a:ext cx="5695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Tổng</a:t>
            </a:r>
            <a:r>
              <a:rPr lang="en-US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Quan</a:t>
            </a:r>
            <a:r>
              <a:rPr lang="en-US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Về</a:t>
            </a:r>
            <a:r>
              <a:rPr lang="en-US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Đề</a:t>
            </a:r>
            <a:r>
              <a:rPr lang="en-US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Tài</a:t>
            </a:r>
            <a:endParaRPr lang="en-U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2866294" y="2833771"/>
            <a:ext cx="914400" cy="91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50800" dir="5400000" sx="42000" sy="42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 rot="19094625">
            <a:off x="9511131" y="5446635"/>
            <a:ext cx="2872094" cy="52120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19094625">
            <a:off x="10629041" y="5907318"/>
            <a:ext cx="1582831" cy="52120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19094625">
            <a:off x="9578305" y="5041021"/>
            <a:ext cx="1653968" cy="52120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19094625">
            <a:off x="-103687" y="981315"/>
            <a:ext cx="2872094" cy="52120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19094625">
            <a:off x="1014223" y="1441998"/>
            <a:ext cx="1582831" cy="52120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19094625">
            <a:off x="-36513" y="575701"/>
            <a:ext cx="1653968" cy="52120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5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072" y="493776"/>
            <a:ext cx="3557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Tổng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Quan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Về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Đề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Tài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67388" y="1062716"/>
            <a:ext cx="38953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67388" y="1454331"/>
            <a:ext cx="3895344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vi-V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US" altLang="en-US" sz="2400" b="1" dirty="0" smtClean="0"/>
              <a:t> </a:t>
            </a:r>
            <a:r>
              <a:rPr lang="en-US" altLang="en-US" sz="2400" b="1" dirty="0" err="1"/>
              <a:t>Lí</a:t>
            </a:r>
            <a:r>
              <a:rPr lang="en-US" altLang="en-US" sz="2400" b="1" dirty="0"/>
              <a:t> do </a:t>
            </a:r>
            <a:r>
              <a:rPr lang="en-US" altLang="en-US" sz="2400" b="1" dirty="0" err="1"/>
              <a:t>chọn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đề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tài</a:t>
            </a:r>
            <a:endParaRPr lang="en-US" altLang="en-US" sz="2400" b="1" dirty="0"/>
          </a:p>
          <a:p>
            <a:endParaRPr lang="vi-VN" sz="24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vi-V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endParaRPr lang="vi-VN" dirty="0"/>
          </a:p>
        </p:txBody>
      </p:sp>
      <p:sp>
        <p:nvSpPr>
          <p:cNvPr id="6" name="TextBox 5"/>
          <p:cNvSpPr txBox="1"/>
          <p:nvPr/>
        </p:nvSpPr>
        <p:spPr>
          <a:xfrm>
            <a:off x="776708" y="19334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vi-V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50" name="Picture 2" descr="Nhờ Covid-19, người dùng Việt đến với mua sắm trực tuyến nhiều hơ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08" y="2192995"/>
            <a:ext cx="487680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ông nghiệp 4.0 - Xu hướng thế giới và chính sách phát triển ở Việt Nam |  Học viện Cảnh sát nhân dâ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324" y="2192996"/>
            <a:ext cx="487680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62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 flipV="1">
            <a:off x="3011156" y="2853731"/>
            <a:ext cx="6169688" cy="70336"/>
          </a:xfrm>
          <a:prstGeom prst="parallelogram">
            <a:avLst>
              <a:gd name="adj" fmla="val 8244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30252" y="3040285"/>
            <a:ext cx="5695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Hệ</a:t>
            </a:r>
            <a:r>
              <a:rPr lang="en-US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thống</a:t>
            </a:r>
            <a:r>
              <a:rPr lang="en-US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tạo</a:t>
            </a:r>
            <a:r>
              <a:rPr lang="en-US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combo</a:t>
            </a:r>
            <a:endParaRPr lang="en-U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866294" y="2833771"/>
            <a:ext cx="914400" cy="91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50800" dir="5400000" sx="42000" sy="42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 rot="19094625">
            <a:off x="9511131" y="5446635"/>
            <a:ext cx="2872094" cy="52120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 rot="19094625">
            <a:off x="10629041" y="5907318"/>
            <a:ext cx="1582831" cy="52120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 rot="19094625">
            <a:off x="9578305" y="5041021"/>
            <a:ext cx="1653968" cy="52120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 rot="19094625">
            <a:off x="-103687" y="981315"/>
            <a:ext cx="2872094" cy="52120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19094625">
            <a:off x="1014223" y="1441998"/>
            <a:ext cx="1582831" cy="52120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 rot="19094625">
            <a:off x="-36513" y="575701"/>
            <a:ext cx="1653968" cy="52120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9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9945" y="562095"/>
            <a:ext cx="366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Hệ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Thống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Tạo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Combo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32174" y="1085315"/>
            <a:ext cx="38953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4" y="2352676"/>
            <a:ext cx="8721376" cy="3524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2174" y="1495425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/>
              <a:t>-Luật kết hợp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6569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9945" y="562095"/>
            <a:ext cx="366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Hệ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Thống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Tạo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Combo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32174" y="1085315"/>
            <a:ext cx="38953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45" y="1874385"/>
            <a:ext cx="8439044" cy="361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18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9945" y="562095"/>
            <a:ext cx="366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Hệ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Thống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Tạo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Combo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632174" y="1085315"/>
            <a:ext cx="38953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1657196"/>
            <a:ext cx="7610475" cy="420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44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3484" y="3040285"/>
            <a:ext cx="42964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Nội</a:t>
            </a:r>
            <a:r>
              <a:rPr lang="en-US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dung </a:t>
            </a:r>
            <a:r>
              <a:rPr lang="en-US" sz="4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thực</a:t>
            </a:r>
            <a:r>
              <a:rPr lang="en-US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hiện</a:t>
            </a:r>
            <a:endParaRPr lang="en-U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3552094" y="2833771"/>
            <a:ext cx="914400" cy="91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50800" dir="5400000" sx="42000" sy="42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 rot="19094625">
            <a:off x="9511131" y="5446635"/>
            <a:ext cx="2872094" cy="52120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 rot="19094625">
            <a:off x="10629041" y="5907318"/>
            <a:ext cx="1582831" cy="52120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 rot="19094625">
            <a:off x="9578305" y="5041021"/>
            <a:ext cx="1653968" cy="52120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19094625">
            <a:off x="-103687" y="981315"/>
            <a:ext cx="2872094" cy="52120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 rot="19094625">
            <a:off x="1014223" y="1441998"/>
            <a:ext cx="1582831" cy="52120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19094625">
            <a:off x="-36513" y="575701"/>
            <a:ext cx="1653968" cy="52120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1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1868</TotalTime>
  <Words>178</Words>
  <Application>Microsoft Office PowerPoint</Application>
  <PresentationFormat>Widescreen</PresentationFormat>
  <Paragraphs>41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nhung</cp:lastModifiedBy>
  <cp:revision>92</cp:revision>
  <dcterms:created xsi:type="dcterms:W3CDTF">2021-11-08T05:59:54Z</dcterms:created>
  <dcterms:modified xsi:type="dcterms:W3CDTF">2021-11-29T18:49:47Z</dcterms:modified>
</cp:coreProperties>
</file>